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Josefin Sans Bold" pitchFamily="2" charset="0"/>
      <p:boldItalic r:id="rId13"/>
    </p:embeddedFont>
    <p:embeddedFont>
      <p:font typeface="Josefin Sans Light" pitchFamily="2" charset="0"/>
      <p:regular r:id="rId14"/>
    </p:embeddedFont>
    <p:embeddedFont>
      <p:font typeface="Roboto Condensed" panose="02000000000000000000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636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127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Fashion Image Classification using CNNs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777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Building an intelligent system to classify clothing and fashion items into 10 distinct categories using deep learning. This project leverages the Fashion-MNIST dataset and a Convolutional Neural Network built with TensorFlow and Keras, demonstrating practical image recognition for real-world fashion applications.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89546"/>
            <a:ext cx="432851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Arnav Gupta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Spandan Basu Chaudhuri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3905"/>
            <a:ext cx="121213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Conclusion &amp; Future Applications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2631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530906" y="2004179"/>
            <a:ext cx="564249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Successfully Built a Robust CNN Classifier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2848928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Our model accurately recognizes and categorizes 10 distinct clothing types, achieving over 90% test accuracy with strong generalization capabilities.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6884" y="192631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8194000" y="2004179"/>
            <a:ext cx="56426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CNNs Excel at Computer Vision Tasks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194000" y="2848928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project demonstrates the power of convolutional architectures for image recognition, validating their superiority over traditional approaches.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277797"/>
            <a:ext cx="490454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Real-World Extensions</a:t>
            </a:r>
            <a:endParaRPr lang="en-US" sz="26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5043249"/>
            <a:ext cx="566976" cy="566976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644253" y="5177909"/>
            <a:ext cx="330815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Fashion Recommendation Systems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44253" y="6376987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Personalized product suggestions based on style preferences and visual similarity</a:t>
            </a:r>
            <a:endParaRPr lang="en-US" sz="17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5043249"/>
            <a:ext cx="566976" cy="56697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086356" y="5177909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Retail Automation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6086356" y="6022658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Automated inventory management and smart fitting room technology</a:t>
            </a:r>
            <a:endParaRPr lang="en-US" sz="175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5043249"/>
            <a:ext cx="566976" cy="56697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528459" y="5177909"/>
            <a:ext cx="330815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E-commerce Catalog Classification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10528459" y="6376987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Automatic product categorization and visual search capabilities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90F302-2F9E-5D31-BA01-B79F41987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83958" y="7672039"/>
            <a:ext cx="1667393" cy="4654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2963"/>
            <a:ext cx="82705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What is Fashion-MNIST?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18717"/>
            <a:ext cx="377273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Dataset Overview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77082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Created by </a:t>
            </a: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Zalando Research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as a modern alternative to the traditional MNIST digit dataset, Fashion-MNIST provides a more challenging and realistic benchmark for machine learning models.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636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dataset contains: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305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60,000 training images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for model learning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727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10,000 testing images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for validation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118717"/>
            <a:ext cx="464189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Image Specifications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27708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Each image in the dataset is carefully standardized: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3377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28×28 pixel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resolution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7799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Grayscale format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(single channel)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2221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Represents one of </a:t>
            </a: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10 clothing categories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4840248"/>
            <a:ext cx="2291120" cy="2291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F8EA6B-3A3B-BD17-9749-73C457C98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3958" y="7672039"/>
            <a:ext cx="1667393" cy="4654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6922"/>
            <a:ext cx="90116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The 10 Fashion Categories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49329"/>
            <a:ext cx="4196358" cy="807958"/>
          </a:xfrm>
          <a:prstGeom prst="roundRect">
            <a:avLst>
              <a:gd name="adj" fmla="val 67378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474351" y="2476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T-shirt/Top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5216962" y="2249329"/>
            <a:ext cx="4196358" cy="807958"/>
          </a:xfrm>
          <a:prstGeom prst="roundRect">
            <a:avLst>
              <a:gd name="adj" fmla="val 67378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5897523" y="2476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Trouser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9640133" y="2249329"/>
            <a:ext cx="4196358" cy="807958"/>
          </a:xfrm>
          <a:prstGeom prst="roundRect">
            <a:avLst>
              <a:gd name="adj" fmla="val 67378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0320695" y="2476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Pullover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3284101"/>
            <a:ext cx="4196358" cy="807958"/>
          </a:xfrm>
          <a:prstGeom prst="roundRect">
            <a:avLst>
              <a:gd name="adj" fmla="val 67378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474351" y="3510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Dress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5216962" y="3284101"/>
            <a:ext cx="4196358" cy="807958"/>
          </a:xfrm>
          <a:prstGeom prst="roundRect">
            <a:avLst>
              <a:gd name="adj" fmla="val 67378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5897523" y="3510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Coat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9640133" y="3284101"/>
            <a:ext cx="4196358" cy="807958"/>
          </a:xfrm>
          <a:prstGeom prst="roundRect">
            <a:avLst>
              <a:gd name="adj" fmla="val 67378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320695" y="3510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Sandal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793790" y="4318873"/>
            <a:ext cx="4196358" cy="807958"/>
          </a:xfrm>
          <a:prstGeom prst="roundRect">
            <a:avLst>
              <a:gd name="adj" fmla="val 67378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1474351" y="45456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Shirt</a:t>
            </a:r>
            <a:endParaRPr lang="en-US" sz="2200" dirty="0"/>
          </a:p>
        </p:txBody>
      </p:sp>
      <p:sp>
        <p:nvSpPr>
          <p:cNvPr id="17" name="Shape 15"/>
          <p:cNvSpPr/>
          <p:nvPr/>
        </p:nvSpPr>
        <p:spPr>
          <a:xfrm>
            <a:off x="5216962" y="4318873"/>
            <a:ext cx="4196358" cy="807958"/>
          </a:xfrm>
          <a:prstGeom prst="roundRect">
            <a:avLst>
              <a:gd name="adj" fmla="val 67378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5897523" y="45456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Sneaker</a:t>
            </a:r>
            <a:endParaRPr lang="en-US" sz="2200" dirty="0"/>
          </a:p>
        </p:txBody>
      </p:sp>
      <p:sp>
        <p:nvSpPr>
          <p:cNvPr id="19" name="Shape 17"/>
          <p:cNvSpPr/>
          <p:nvPr/>
        </p:nvSpPr>
        <p:spPr>
          <a:xfrm>
            <a:off x="9640133" y="4318873"/>
            <a:ext cx="4196358" cy="807958"/>
          </a:xfrm>
          <a:prstGeom prst="roundRect">
            <a:avLst>
              <a:gd name="adj" fmla="val 67378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10320695" y="45456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Bag</a:t>
            </a:r>
            <a:endParaRPr lang="en-US" sz="2200" dirty="0"/>
          </a:p>
        </p:txBody>
      </p:sp>
      <p:sp>
        <p:nvSpPr>
          <p:cNvPr id="21" name="Shape 19"/>
          <p:cNvSpPr/>
          <p:nvPr/>
        </p:nvSpPr>
        <p:spPr>
          <a:xfrm>
            <a:off x="793790" y="5353645"/>
            <a:ext cx="13042702" cy="807958"/>
          </a:xfrm>
          <a:prstGeom prst="roundRect">
            <a:avLst>
              <a:gd name="adj" fmla="val 67378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5897523" y="5580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Ankle Boot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93790" y="641675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These ten distinct labels form the foundation of our classification system, allowing the model to interpret and categorize fashion items accurately. Each category represents a common clothing or accessory type found in everyday fashion retail.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A667700-9873-417C-3D30-C77E87F5B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3958" y="7672039"/>
            <a:ext cx="1667393" cy="4654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40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Data Preprocessing Pipeline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01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Josefin Sans Light" panose="020F0502020204030204" pitchFamily="2" charset="0"/>
                <a:ea typeface="Hubot Sans Light" pitchFamily="34" charset="-122"/>
                <a:cs typeface="Hubo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956798"/>
            <a:ext cx="3664744" cy="30480"/>
          </a:xfrm>
          <a:prstGeom prst="rect">
            <a:avLst/>
          </a:prstGeom>
          <a:solidFill>
            <a:srgbClr val="C8CAC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280190" y="3131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3621524"/>
            <a:ext cx="36647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Pixel values scaled from </a:t>
            </a: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0–255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to </a:t>
            </a: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0–1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range, enabling faster convergence and stable gradient descent during training.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71748" y="2601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Josefin Sans Light" panose="020F0502020204030204" pitchFamily="2" charset="0"/>
                <a:ea typeface="Hubot Sans Light" pitchFamily="34" charset="-122"/>
                <a:cs typeface="Hubo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2956798"/>
            <a:ext cx="3664863" cy="30480"/>
          </a:xfrm>
          <a:prstGeom prst="rect">
            <a:avLst/>
          </a:prstGeom>
          <a:solidFill>
            <a:srgbClr val="C8CAC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0171748" y="3131106"/>
            <a:ext cx="33180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Reshape Operation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71748" y="3621524"/>
            <a:ext cx="3664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Image dimensions transformed from </a:t>
            </a: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(28, 28)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to </a:t>
            </a: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(28, 28, 1)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to explicitly include the channel dimension required by CNN layers.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46996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Josefin Sans Light" panose="020F0502020204030204" pitchFamily="2" charset="0"/>
                <a:ea typeface="Hubot Sans Light" pitchFamily="34" charset="-122"/>
                <a:cs typeface="Hubo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825014"/>
            <a:ext cx="7556421" cy="30480"/>
          </a:xfrm>
          <a:prstGeom prst="rect">
            <a:avLst/>
          </a:prstGeom>
          <a:solidFill>
            <a:srgbClr val="C8CAC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280190" y="5999321"/>
            <a:ext cx="35605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Optimization Ready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280190" y="64897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Preprocessed data helps the CNN learn meaningful image features more effectively, improving model performance and training efficiency.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756BD-5D77-3CBF-5E99-4C81696B6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3958" y="7672039"/>
            <a:ext cx="1667393" cy="4654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8783"/>
            <a:ext cx="1202269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C0D0F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Why CNNs Excel at Image Classification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823204"/>
            <a:ext cx="4934903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C0D0F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Automatic Feature Detection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793790" y="2738914"/>
            <a:ext cx="4934903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Convolutional Neural Networks automatically identify and learn hierarchical patterns in images without manual feature engineering: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93790" y="3837503"/>
            <a:ext cx="493490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Edges and contours</a:t>
            </a: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in early layers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93790" y="4213265"/>
            <a:ext cx="493490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Textures and patterns</a:t>
            </a: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in middle layers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93790" y="4589026"/>
            <a:ext cx="493490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Complex shapes</a:t>
            </a: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in deeper layers</a:t>
            </a:r>
            <a:endParaRPr lang="en-US" sz="15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9000" y="1847255"/>
            <a:ext cx="3745111" cy="3745111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93790" y="6025991"/>
            <a:ext cx="6424970" cy="1464826"/>
          </a:xfrm>
          <a:prstGeom prst="roundRect">
            <a:avLst>
              <a:gd name="adj" fmla="val 1974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009412" y="6241613"/>
            <a:ext cx="577250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Superior to Fully Connected Networks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09412" y="6658451"/>
            <a:ext cx="599372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CNNs preserve spatial relationships between pixels, making them ideal for image tasks where position and context matter.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7411522" y="6025991"/>
            <a:ext cx="6425089" cy="1464826"/>
          </a:xfrm>
          <a:prstGeom prst="roundRect">
            <a:avLst>
              <a:gd name="adj" fmla="val 1974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7627144" y="6241613"/>
            <a:ext cx="475011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Efficient Parameter Reduction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627144" y="6658451"/>
            <a:ext cx="599384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Pooling layers reduce spatial dimensions while retaining critical information, decreasing computation and preventing overfitting.</a:t>
            </a:r>
            <a:endParaRPr lang="en-US" sz="15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D11760-86C1-51E6-8F8B-A2F34AA13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3958" y="7672039"/>
            <a:ext cx="1667393" cy="4654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5559"/>
            <a:ext cx="775406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C0D0F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CNN Model Architecture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1711762"/>
            <a:ext cx="13042821" cy="5295900"/>
          </a:xfrm>
          <a:prstGeom prst="roundRect">
            <a:avLst>
              <a:gd name="adj" fmla="val 57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01410" y="1719382"/>
            <a:ext cx="130275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05602" y="1849398"/>
            <a:ext cx="414766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Layer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569029" y="1849398"/>
            <a:ext cx="80558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Description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01410" y="2306122"/>
            <a:ext cx="13027581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005602" y="2436138"/>
            <a:ext cx="414766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Conv2D (32 filters)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569029" y="2436138"/>
            <a:ext cx="80558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Learns low-level features like edges and curves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01410" y="2892862"/>
            <a:ext cx="130275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05602" y="3022878"/>
            <a:ext cx="414766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MaxPooling2D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69029" y="3022878"/>
            <a:ext cx="80558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Reduces spatial size while retaining key information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01410" y="3479602"/>
            <a:ext cx="13027581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05602" y="3609618"/>
            <a:ext cx="414766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Conv2D (64 filters)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569029" y="3609618"/>
            <a:ext cx="80558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Learns higher-level patterns such as cloth texture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01410" y="4066342"/>
            <a:ext cx="130275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005602" y="4196358"/>
            <a:ext cx="414766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MaxPooling2D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569029" y="4196358"/>
            <a:ext cx="80558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Further feature compression and abstraction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01410" y="4653082"/>
            <a:ext cx="13027581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1005602" y="4783098"/>
            <a:ext cx="414766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Flatten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69029" y="4783098"/>
            <a:ext cx="80558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Converts 2D feature matrix into 1D vector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01410" y="5239822"/>
            <a:ext cx="130275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1005602" y="5369838"/>
            <a:ext cx="414766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Dense (128 neurons + ReLU)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569029" y="5369838"/>
            <a:ext cx="80558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Classification learning with non-linear activation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01410" y="5826562"/>
            <a:ext cx="13027581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1005602" y="5956578"/>
            <a:ext cx="414766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Dropout (40%)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569029" y="5956578"/>
            <a:ext cx="80558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Prevents overfitting by randomly disabling neurons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01410" y="6413302"/>
            <a:ext cx="130275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Text 27"/>
          <p:cNvSpPr/>
          <p:nvPr/>
        </p:nvSpPr>
        <p:spPr>
          <a:xfrm>
            <a:off x="1005602" y="6543318"/>
            <a:ext cx="414766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Dense (10 + Softmax)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569029" y="6543318"/>
            <a:ext cx="80558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Output layer producing class probabilities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93790" y="7237214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architecture progressively extracts features from simple to complex, culminating in accurate classification across all 10 fashion categories.</a:t>
            </a:r>
            <a:endParaRPr lang="en-US" sz="16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E6DFAF7-224D-C83C-10CC-00DC6678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3958" y="7672039"/>
            <a:ext cx="1667393" cy="4654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8055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C0D0F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Model Compilation &amp; Training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210038"/>
            <a:ext cx="1020723" cy="15028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04986" y="241411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Adam Optimizer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04986" y="2855357"/>
            <a:ext cx="63316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Efficient adaptive learning rate algorithm that combines momentum and RMSprop for fast, stable convergence.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712845"/>
            <a:ext cx="1020723" cy="15028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4986" y="391691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Loss Function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04986" y="4358164"/>
            <a:ext cx="63316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Sparse Categorical Crossentropy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measures prediction error, perfect for integer class labels without one-hot encoding.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215652"/>
            <a:ext cx="1020723" cy="15028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4986" y="5419725"/>
            <a:ext cx="283809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Training Process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04986" y="5860971"/>
            <a:ext cx="63316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10 epochs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with validation monitoring, allowing the model to iteratively learn feature patterns and improve accuracy.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280190" y="6948011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Throughout training, the model progressively refines its internal weights, learning to distinguish between different clothing categories with increasing precision.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EF20C9-92DA-3B4C-2F67-3D84B53BC6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83958" y="7672039"/>
            <a:ext cx="1667393" cy="4654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21744"/>
            <a:ext cx="6539984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C0D0F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Model Performance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88670" y="1826062"/>
            <a:ext cx="6203513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C0D0F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Strong Classification Results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88670" y="2441496"/>
            <a:ext cx="6944082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trained model achieves impressive performance on the test dataset: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88670" y="3131701"/>
            <a:ext cx="6944082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55575A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90%+</a:t>
            </a:r>
            <a:endParaRPr lang="en-US" sz="5550" dirty="0"/>
          </a:p>
        </p:txBody>
      </p:sp>
      <p:sp>
        <p:nvSpPr>
          <p:cNvPr id="6" name="Text 4"/>
          <p:cNvSpPr/>
          <p:nvPr/>
        </p:nvSpPr>
        <p:spPr>
          <a:xfrm>
            <a:off x="2922627" y="4105751"/>
            <a:ext cx="2676168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Test Accuracy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788670" y="4654391"/>
            <a:ext cx="6944082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Demonstrates excellent generalization to unseen fashion images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88670" y="5237559"/>
            <a:ext cx="6944082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Training history reveals consistent improvement across epochs, with both accuracy increasing and loss decreasing steadily.</a:t>
            </a:r>
            <a:endParaRPr lang="en-US" sz="16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580" y="1852732"/>
            <a:ext cx="3841433" cy="3841433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788670" y="6355794"/>
            <a:ext cx="13053060" cy="1252061"/>
          </a:xfrm>
          <a:prstGeom prst="roundRect">
            <a:avLst>
              <a:gd name="adj" fmla="val 2565"/>
            </a:avLst>
          </a:prstGeom>
          <a:solidFill>
            <a:srgbClr val="DBDBD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744" y="6672143"/>
            <a:ext cx="267533" cy="21407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484352" y="6623328"/>
            <a:ext cx="1214330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Key Insight:</a:t>
            </a:r>
            <a:r>
              <a:rPr lang="en-US" sz="16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The convergence pattern indicates effective learning without overfitting, validating our architecture choices including dropout regularization.</a:t>
            </a:r>
            <a:endParaRPr lang="en-US" sz="16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65EE5F-8962-5993-699F-02A7E6BEC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3958" y="7672039"/>
            <a:ext cx="1667393" cy="4654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97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Prediction Results Visualization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7453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E8E8E3"/>
          </a:solidFill>
          <a:ln w="30480">
            <a:solidFill>
              <a:srgbClr val="2ECC7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249710" y="2477453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ECC7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628924" y="2734747"/>
            <a:ext cx="49822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Correct Predictions (Green)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225165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When the model's predicted class matches the true label, results are highlighted in green, demonstrating successful classification.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435078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E8E8E3"/>
          </a:solidFill>
          <a:ln w="30480">
            <a:solidFill>
              <a:srgbClr val="E74C3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6249710" y="443507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E74C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628924" y="4692372"/>
            <a:ext cx="49626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Josefin Sans Bold" panose="020F0502020204030204" pitchFamily="2" charset="0"/>
                <a:ea typeface="Hubot Sans Bold" pitchFamily="34" charset="-122"/>
                <a:cs typeface="Hubot Sans Bold" pitchFamily="34" charset="-120"/>
              </a:rPr>
              <a:t>Incorrect Predictions (Red)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628924" y="5182791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Misclassifications appear in red, revealing edge cases where similar items (like shirts vs. coats) may confuse the model.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642104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visualization approach provides immediate insight into model performance and decision-making, essential for debugging and improving the system in production environments.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442B8-790F-50D3-CB8E-BD6B81562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3958" y="7672039"/>
            <a:ext cx="1667393" cy="4654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777</Words>
  <Application>Microsoft Office PowerPoint</Application>
  <PresentationFormat>Custom</PresentationFormat>
  <Paragraphs>111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Josefin Sans Bold</vt:lpstr>
      <vt:lpstr>Roboto Condensed</vt:lpstr>
      <vt:lpstr>Josefin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ARNAV GUPTA (RA2211028010107)</cp:lastModifiedBy>
  <cp:revision>3</cp:revision>
  <dcterms:created xsi:type="dcterms:W3CDTF">2025-11-06T05:16:37Z</dcterms:created>
  <dcterms:modified xsi:type="dcterms:W3CDTF">2025-11-06T05:19:26Z</dcterms:modified>
</cp:coreProperties>
</file>